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1"/>
  </p:sldMasterIdLst>
  <p:notesMasterIdLst>
    <p:notesMasterId r:id="rId26"/>
  </p:notesMasterIdLst>
  <p:handoutMasterIdLst>
    <p:handoutMasterId r:id="rId27"/>
  </p:handoutMasterIdLst>
  <p:sldIdLst>
    <p:sldId id="256" r:id="rId22"/>
    <p:sldId id="497" r:id="rId23"/>
    <p:sldId id="509" r:id="rId24"/>
    <p:sldId id="508" r:id="rId25"/>
  </p:sldIdLst>
  <p:sldSz cx="9144000" cy="6858000" type="screen4x3"/>
  <p:notesSz cx="7010400" cy="9296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son, Shari" initials="WS" lastIdx="19" clrIdx="0">
    <p:extLst>
      <p:ext uri="{19B8F6BF-5375-455C-9EA6-DF929625EA0E}">
        <p15:presenceInfo xmlns:p15="http://schemas.microsoft.com/office/powerpoint/2012/main" userId="S-1-5-21-1339303556-449845944-1601390327-3519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4C3"/>
    <a:srgbClr val="336699"/>
    <a:srgbClr val="F4F4F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55" autoAdjust="0"/>
    <p:restoredTop sz="83842" autoAdjust="0"/>
  </p:normalViewPr>
  <p:slideViewPr>
    <p:cSldViewPr>
      <p:cViewPr varScale="1">
        <p:scale>
          <a:sx n="64" d="100"/>
          <a:sy n="64" d="100"/>
        </p:scale>
        <p:origin x="403" y="5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-322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2262" y="45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Master" Target="slideMasters/slide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4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3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2.xml"/><Relationship Id="rId28" Type="http://schemas.openxmlformats.org/officeDocument/2006/relationships/tags" Target="tags/tag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customXml" Target="../customXml/item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A1045046-6350-465A-BFDB-0AA4CF29CC8F}" type="slidenum">
              <a:rPr lang="en-US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827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4C0C5904-3E26-4A5A-A378-5BDD00F2F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4385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4A3A24-FA10-4AD2-996E-3A23D8903A4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  <a:ea typeface="ＭＳ Ｐゴシック"/>
            </a:endParaRPr>
          </a:p>
        </p:txBody>
      </p:sp>
      <p:sp>
        <p:nvSpPr>
          <p:cNvPr id="41989" name="Header Placeholder 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</p:spPr>
        <p:txBody>
          <a:bodyPr/>
          <a:lstStyle/>
          <a:p>
            <a:r>
              <a:rPr lang="en-US">
                <a:latin typeface="Arial" pitchFamily="34" charset="0"/>
                <a:ea typeface="ＭＳ Ｐゴシック"/>
                <a:cs typeface="ＭＳ Ｐゴシック"/>
              </a:rPr>
              <a:t>Deliberative Product --- Not for Release</a:t>
            </a:r>
          </a:p>
        </p:txBody>
      </p:sp>
    </p:spTree>
    <p:extLst>
      <p:ext uri="{BB962C8B-B14F-4D97-AF65-F5344CB8AC3E}">
        <p14:creationId xmlns:p14="http://schemas.microsoft.com/office/powerpoint/2010/main" val="634478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8D3D15-8C6D-4DD4-AF51-0F36743EF77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Jake</a:t>
            </a:r>
          </a:p>
          <a:p>
            <a:pPr eaLnBrk="1" hangingPunct="1"/>
            <a:endParaRPr lang="en-US" dirty="0">
              <a:latin typeface="Arial" pitchFamily="34" charset="0"/>
              <a:ea typeface="ＭＳ Ｐゴシック"/>
            </a:endParaRPr>
          </a:p>
        </p:txBody>
      </p:sp>
      <p:sp>
        <p:nvSpPr>
          <p:cNvPr id="89093" name="Header Placeholder 4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  <a:noFill/>
        </p:spPr>
        <p:txBody>
          <a:bodyPr lIns="91431" tIns="45715" rIns="91431" bIns="45715"/>
          <a:lstStyle/>
          <a:p>
            <a:r>
              <a:rPr lang="en-US" dirty="0">
                <a:latin typeface="Arial" pitchFamily="34" charset="0"/>
                <a:ea typeface="ＭＳ Ｐゴシック"/>
                <a:cs typeface="ＭＳ Ｐゴシック"/>
              </a:rPr>
              <a:t>Deliberative Product --- Not for Release</a:t>
            </a:r>
          </a:p>
        </p:txBody>
      </p:sp>
    </p:spTree>
    <p:extLst>
      <p:ext uri="{BB962C8B-B14F-4D97-AF65-F5344CB8AC3E}">
        <p14:creationId xmlns:p14="http://schemas.microsoft.com/office/powerpoint/2010/main" val="1430045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8D3D15-8C6D-4DD4-AF51-0F36743EF77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>
                <a:latin typeface="Arial" pitchFamily="34" charset="0"/>
                <a:ea typeface="ＭＳ Ｐゴシック"/>
              </a:rPr>
              <a:t>OUTREACH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Currently materials include: brochure, postcard mailing, newsletter article, sample web content, model permit language, and a draft presentation.  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Materials being developed</a:t>
            </a:r>
            <a:r>
              <a:rPr lang="en-US" sz="1400" baseline="0" dirty="0"/>
              <a:t> include: </a:t>
            </a:r>
            <a:r>
              <a:rPr lang="en-US" sz="1400" dirty="0"/>
              <a:t>Materials being developed include: brochure, flyer, postcard mailing, and a call-down message. </a:t>
            </a:r>
          </a:p>
          <a:p>
            <a:pPr marL="742950" marR="0" lvl="4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We will consult with Regions and states to develop list of intended recipients.  </a:t>
            </a:r>
          </a:p>
          <a:p>
            <a:pPr marL="742950" marR="0" lvl="4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We have scheduled publication of the brochure and flyer for mid-November. </a:t>
            </a:r>
          </a:p>
          <a:p>
            <a:pPr marL="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dirty="0"/>
              <a:t>TRAINING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Training is</a:t>
            </a:r>
            <a:r>
              <a:rPr lang="en-US" sz="1400" baseline="0" dirty="0"/>
              <a:t> being offered via webinars, which utilize power point presentations and live demonstrations.  </a:t>
            </a:r>
          </a:p>
          <a:p>
            <a:pPr marL="742950" marR="0" lvl="4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The schedule for permittees is available at netdmr.Zendesk.com.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There are also online training modules available.  SHOW WHERE LOCATED.  </a:t>
            </a:r>
          </a:p>
          <a:p>
            <a:pPr marL="742950" marR="0" lvl="4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These online training modules will be available through March 2017.  </a:t>
            </a:r>
          </a:p>
          <a:p>
            <a:pPr marL="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baseline="0" dirty="0"/>
              <a:t>HELP DESK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Help desk support will also be available by emailing NPDESeReporting@epa.gov, or calling (877) 227-8965. </a:t>
            </a:r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Type of support will include, but is not limited to:</a:t>
            </a:r>
          </a:p>
          <a:p>
            <a:pPr marL="742950" marR="0" lvl="4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aseline="0" dirty="0"/>
              <a:t>Registration, password resetting, processing paper forms received from permittees, adjusting NPDES limits in ICIS, obtaining access to NPDES IDs, and creating facilities and permit records in ICIS. </a:t>
            </a:r>
            <a:endParaRPr lang="en-US" sz="1400" dirty="0"/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285750" marR="0" lvl="3" indent="-2857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  <a:p>
            <a:pPr eaLnBrk="1" hangingPunct="1"/>
            <a:endParaRPr lang="en-US" dirty="0">
              <a:latin typeface="Arial" pitchFamily="34" charset="0"/>
              <a:ea typeface="ＭＳ Ｐゴシック"/>
            </a:endParaRPr>
          </a:p>
        </p:txBody>
      </p:sp>
      <p:sp>
        <p:nvSpPr>
          <p:cNvPr id="89093" name="Header Placeholder 4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  <a:noFill/>
        </p:spPr>
        <p:txBody>
          <a:bodyPr lIns="91431" tIns="45715" rIns="91431" bIns="45715"/>
          <a:lstStyle/>
          <a:p>
            <a:r>
              <a:rPr lang="en-US" dirty="0">
                <a:latin typeface="Arial" pitchFamily="34" charset="0"/>
                <a:ea typeface="ＭＳ Ｐゴシック"/>
                <a:cs typeface="ＭＳ Ｐゴシック"/>
              </a:rPr>
              <a:t>Deliberative Product --- Not for Release</a:t>
            </a:r>
          </a:p>
        </p:txBody>
      </p:sp>
    </p:spTree>
    <p:extLst>
      <p:ext uri="{BB962C8B-B14F-4D97-AF65-F5344CB8AC3E}">
        <p14:creationId xmlns:p14="http://schemas.microsoft.com/office/powerpoint/2010/main" val="2348542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This “NPDES Lookup Tool” will use the 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84" charset="-128"/>
                <a:cs typeface="ＭＳ Ｐゴシック"/>
              </a:rPr>
              <a:t>NPDES Data Group Number” Appendix A data element to identify each report and notice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pitchFamily="84" charset="-128"/>
                <a:cs typeface="ＭＳ Ｐゴシック"/>
              </a:rPr>
              <a:t> that must be filed by the NPDES regulated entity. EPA will work with states to implement this data element in early 2017.</a:t>
            </a:r>
            <a:endParaRPr lang="en-US" baseline="0" dirty="0"/>
          </a:p>
          <a:p>
            <a:endParaRPr lang="en-US" dirty="0"/>
          </a:p>
          <a:p>
            <a:r>
              <a:rPr lang="en-US" dirty="0"/>
              <a:t>This</a:t>
            </a:r>
            <a:r>
              <a:rPr lang="en-US" baseline="0" dirty="0"/>
              <a:t> “NPDES Lookup Tool” will use NPDES program authorization information and information from the Phase 2 implementation plans. </a:t>
            </a:r>
          </a:p>
          <a:p>
            <a:endParaRPr lang="en-US" baseline="0" dirty="0"/>
          </a:p>
          <a:p>
            <a:r>
              <a:rPr lang="en-US" baseline="0" dirty="0"/>
              <a:t>NPDES program authorization info: https://www.epa.gov/npdes/npdes-state-program-information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155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69198-4C8A-4542-87F3-7D4C07FCAC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err="1"/>
              <a:t>lev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3CCE5-987D-4761-AC80-A28C8DAA52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B6C1F-BEC4-4CB9-927E-E6EF4F8B4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905AB-68A7-49BE-AE92-CF7087C035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4564E-6CA2-461F-98D2-4E4AC57A6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576B-24BC-4D6F-B9EF-FDABEB8CE4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4CD96-1EDF-45CB-9C8A-0C3DE6DFE4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1F3A9-E620-4C65-B984-E388CEB7E4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CEBB9-9B35-483A-B181-AE64490D15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A1249-E357-4981-87C3-1515D9583C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CAAD0-9319-4104-847E-2519FC8BCB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CC31F-3CDF-48D2-AB33-158F44D91D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97B0F-07AD-40DB-8170-475717694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EBB8-9E49-4CBA-B751-D2F6CB9D12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8284A-E0E1-4CFB-B32A-48A1A30CD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BB2F5-AC21-4256-8780-9EFD00E972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EEFCC-A0E0-4D78-A1DB-3CFB21DAEE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19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9DA3AC84-A897-4A09-85DA-A30868E4E0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73" r:id="rId2"/>
    <p:sldLayoutId id="2147484474" r:id="rId3"/>
    <p:sldLayoutId id="2147484475" r:id="rId4"/>
    <p:sldLayoutId id="2147484476" r:id="rId5"/>
    <p:sldLayoutId id="2147484477" r:id="rId6"/>
    <p:sldLayoutId id="2147484478" r:id="rId7"/>
    <p:sldLayoutId id="2147484479" r:id="rId8"/>
    <p:sldLayoutId id="2147484480" r:id="rId9"/>
    <p:sldLayoutId id="2147484481" r:id="rId10"/>
    <p:sldLayoutId id="2147484482" r:id="rId11"/>
    <p:sldLayoutId id="2147484483" r:id="rId12"/>
    <p:sldLayoutId id="2147484484" r:id="rId13"/>
    <p:sldLayoutId id="2147484485" r:id="rId14"/>
    <p:sldLayoutId id="2147484486" r:id="rId15"/>
    <p:sldLayoutId id="2147484488" r:id="rId16"/>
    <p:sldLayoutId id="2147484489" r:id="rId17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cms.epa.gov/compliance/npdes-ereporting-information-and-resources-authorized-program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PDESeReporting@epa.gov" TargetMode="External"/><Relationship Id="rId4" Type="http://schemas.openxmlformats.org/officeDocument/2006/relationships/hyperlink" Target="https://wcms.epa.gov/compliance/npdes-ereporting-information-permittees-and-other-regulated-entitie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81100"/>
            <a:ext cx="7772400" cy="990600"/>
          </a:xfrm>
        </p:spPr>
        <p:txBody>
          <a:bodyPr/>
          <a:lstStyle/>
          <a:p>
            <a:r>
              <a:rPr lang="en-US" dirty="0"/>
              <a:t>NPDES Electronic Reporting Rule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663" y="1981200"/>
            <a:ext cx="84266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242424"/>
                </a:solidFill>
                <a:latin typeface="+mn-lt"/>
              </a:rPr>
              <a:t>Overview of the NPDES eReporting </a:t>
            </a:r>
            <a:r>
              <a:rPr lang="en-US" b="1">
                <a:solidFill>
                  <a:srgbClr val="242424"/>
                </a:solidFill>
                <a:latin typeface="+mn-lt"/>
              </a:rPr>
              <a:t>Websie</a:t>
            </a:r>
            <a:endParaRPr lang="en-US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07093" y="5334000"/>
            <a:ext cx="492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EPA Regional and State Webinar</a:t>
            </a:r>
          </a:p>
          <a:p>
            <a:pPr algn="ctr"/>
            <a:r>
              <a:rPr lang="en-US" b="1" dirty="0"/>
              <a:t>2 November 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960914"/>
            <a:ext cx="3657607" cy="18288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620000" cy="990600"/>
          </a:xfrm>
        </p:spPr>
        <p:txBody>
          <a:bodyPr anchor="t"/>
          <a:lstStyle/>
          <a:p>
            <a:pPr algn="l" eaLnBrk="1" hangingPunct="1"/>
            <a:r>
              <a:rPr lang="en-US" sz="2800" b="1" dirty="0">
                <a:solidFill>
                  <a:schemeClr val="bg1"/>
                </a:solidFill>
              </a:rPr>
              <a:t>NPDES eReporting Website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0" y="1143000"/>
            <a:ext cx="8964613" cy="4364673"/>
          </a:xfrm>
        </p:spPr>
        <p:txBody>
          <a:bodyPr/>
          <a:lstStyle/>
          <a:p>
            <a:pPr marL="514350" indent="-457200"/>
            <a:r>
              <a:rPr lang="EN-US" dirty="0"/>
              <a:t>Overview</a:t>
            </a:r>
            <a:endParaRPr lang="en-US" dirty="0"/>
          </a:p>
          <a:p>
            <a:pPr marL="914400" lvl="1" indent="-457200"/>
            <a:r>
              <a:rPr lang="EN-US" dirty="0"/>
              <a:t>Audience: General Public</a:t>
            </a:r>
            <a:endParaRPr lang="en-US" dirty="0"/>
          </a:p>
          <a:p>
            <a:pPr marL="914400" lvl="1" indent="-457200"/>
            <a:r>
              <a:rPr lang="EN-US" dirty="0"/>
              <a:t>Explanation of NPDES Electronic Reporting Rule</a:t>
            </a:r>
            <a:endParaRPr lang="en-US" dirty="0"/>
          </a:p>
          <a:p>
            <a:pPr marL="514350" indent="-457200"/>
            <a:r>
              <a:rPr lang="EN-US" dirty="0"/>
              <a:t>Authorized NPDES Programs</a:t>
            </a:r>
            <a:endParaRPr lang="en-US" dirty="0"/>
          </a:p>
          <a:p>
            <a:pPr marL="914400" lvl="1" indent="-457200"/>
            <a:r>
              <a:rPr lang="EN-US" dirty="0"/>
              <a:t>Audience: Regulatory Authorities (States and Regions)</a:t>
            </a:r>
            <a:endParaRPr lang="en-US" dirty="0"/>
          </a:p>
          <a:p>
            <a:pPr marL="914400" lvl="1" indent="-457200"/>
            <a:r>
              <a:rPr lang="EN-US" dirty="0"/>
              <a:t>Outreach materials</a:t>
            </a:r>
          </a:p>
          <a:p>
            <a:pPr marL="514350" indent="-457200"/>
            <a:r>
              <a:rPr lang="EN-US" dirty="0"/>
              <a:t>NPDES Permittees and Other Regulated Entities</a:t>
            </a:r>
            <a:endParaRPr lang="en-US" dirty="0"/>
          </a:p>
          <a:p>
            <a:pPr marL="914400" lvl="1" indent="-457200"/>
            <a:r>
              <a:rPr lang="EN-US" dirty="0"/>
              <a:t>Audience: Permittees and Data Providers</a:t>
            </a:r>
            <a:endParaRPr lang="en-US" dirty="0"/>
          </a:p>
          <a:p>
            <a:pPr marL="914400" lvl="1" indent="-457200"/>
            <a:r>
              <a:rPr lang="EN-US" dirty="0"/>
              <a:t>How to...</a:t>
            </a:r>
            <a:endParaRPr lang="en-US" dirty="0"/>
          </a:p>
          <a:p>
            <a:pPr marL="914400" lvl="1" indent="-45720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8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5128306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r>
              <a:rPr lang="en-US" sz="2000" b="1" dirty="0"/>
              <a:t>EPA Support for NetDMR</a:t>
            </a:r>
          </a:p>
          <a:p>
            <a:pPr marL="0" lvl="1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endParaRPr lang="en-US" sz="1400" b="1" dirty="0"/>
          </a:p>
          <a:p>
            <a:pPr marL="285750" lvl="1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Outreach:</a:t>
            </a:r>
          </a:p>
          <a:p>
            <a:pPr marL="685800" lvl="2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Customizable material to help authorized NPDES programs educate permittees about their reporting responsibilities. </a:t>
            </a:r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endParaRPr lang="en-US" sz="1400" dirty="0"/>
          </a:p>
          <a:p>
            <a:pPr marL="285750" lvl="1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Training for Regulatory Authorities and Permittees:</a:t>
            </a:r>
          </a:p>
          <a:p>
            <a:pPr marL="685800" lvl="2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Material is available for </a:t>
            </a:r>
            <a:r>
              <a:rPr lang="en-US" sz="1600" dirty="0" err="1"/>
              <a:t>NeDMR</a:t>
            </a:r>
            <a:r>
              <a:rPr lang="en-US" sz="1600" dirty="0"/>
              <a:t>, Net-MSGP, </a:t>
            </a:r>
            <a:r>
              <a:rPr lang="en-US" sz="1600" dirty="0" err="1"/>
              <a:t>eNOI</a:t>
            </a:r>
            <a:r>
              <a:rPr lang="en-US" sz="1600" dirty="0"/>
              <a:t> (CGP)</a:t>
            </a:r>
          </a:p>
          <a:p>
            <a:pPr marL="685800" lvl="2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Link to Zendesk sites for NetDMR and NeT (General, Region 6 GMG, and MSGP) </a:t>
            </a:r>
          </a:p>
          <a:p>
            <a:pPr marL="685800" lvl="2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Link under RA tab</a:t>
            </a:r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r>
              <a:rPr lang="en-US" sz="1600" dirty="0">
                <a:hlinkClick r:id="rId3"/>
              </a:rPr>
              <a:t>https://wcms.epa.gov/compliance/npdes-ereporting-information-and-resources-authorized-programs</a:t>
            </a:r>
            <a:endParaRPr lang="en-US" sz="1600" dirty="0"/>
          </a:p>
          <a:p>
            <a:pPr marL="742950" lvl="2" indent="-285750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Link under Permittee tab</a:t>
            </a:r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r>
              <a:rPr lang="en-US" sz="1600" dirty="0">
                <a:hlinkClick r:id="rId4"/>
              </a:rPr>
              <a:t>https://wcms.epa.gov/compliance/npdes-ereporting-information-permittees-and-other-regulated-entities</a:t>
            </a:r>
            <a:endParaRPr lang="en-US" sz="1600" dirty="0"/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endParaRPr lang="en-US" sz="1600" dirty="0"/>
          </a:p>
          <a:p>
            <a:pPr marL="400050" lvl="1" indent="-342900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Contact information for Help Desk support</a:t>
            </a:r>
          </a:p>
          <a:p>
            <a:pPr marL="800100" lvl="2" indent="-342900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hlinkClick r:id="rId5"/>
              </a:rPr>
              <a:t>NPDESeReporting@epa.gov</a:t>
            </a:r>
            <a:endParaRPr lang="en-US" sz="1600" dirty="0"/>
          </a:p>
          <a:p>
            <a:pPr marL="800100" lvl="2" indent="-342900" eaLnBrk="1" hangingPunct="1">
              <a:lnSpc>
                <a:spcPct val="90000"/>
              </a:lnSpc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Toll Free: (877) 227 - 8965</a:t>
            </a:r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endParaRPr lang="en-US" sz="1400" dirty="0"/>
          </a:p>
          <a:p>
            <a:pPr marL="457200" lvl="2" indent="0" eaLnBrk="1" hangingPunct="1">
              <a:lnSpc>
                <a:spcPct val="90000"/>
              </a:lnSpc>
              <a:spcBef>
                <a:spcPts val="325"/>
              </a:spcBef>
              <a:buNone/>
            </a:pPr>
            <a:endParaRPr lang="en-US" sz="1400" dirty="0"/>
          </a:p>
        </p:txBody>
      </p:sp>
      <p:sp>
        <p:nvSpPr>
          <p:cNvPr id="2560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48600" y="6248400"/>
            <a:ext cx="609600" cy="457200"/>
          </a:xfrm>
          <a:noFill/>
        </p:spPr>
        <p:txBody>
          <a:bodyPr/>
          <a:lstStyle/>
          <a:p>
            <a:fld id="{81C48802-DA9F-4156-AC86-076C17BC8BCB}" type="slidenum">
              <a:rPr lang="en-US">
                <a:latin typeface="Arial" pitchFamily="34" charset="0"/>
                <a:ea typeface="ＭＳ Ｐゴシック"/>
                <a:cs typeface="ＭＳ Ｐゴシック"/>
              </a:rPr>
              <a:t>3</a:t>
            </a:fld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96" y="141055"/>
            <a:ext cx="6324600" cy="948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+mj-ea"/>
                <a:cs typeface="ＭＳ Ｐゴシック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  <a:cs typeface="ＭＳ Ｐゴシック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  <a:cs typeface="ＭＳ Ｐゴシック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  <a:cs typeface="ＭＳ Ｐゴシック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  <a:cs typeface="ＭＳ Ｐゴシック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pPr algn="l" eaLnBrk="1" hangingPunct="1"/>
            <a:r>
              <a:rPr lang="en-US" sz="2800" b="1" kern="0" dirty="0">
                <a:solidFill>
                  <a:schemeClr val="bg1"/>
                </a:solidFill>
              </a:rPr>
              <a:t>NPDES eReporting Website</a:t>
            </a:r>
          </a:p>
          <a:p>
            <a:pPr algn="l" eaLnBrk="1" hangingPunct="1"/>
            <a:r>
              <a:rPr lang="en-US" sz="2400" b="1" kern="0" dirty="0">
                <a:solidFill>
                  <a:schemeClr val="bg1"/>
                </a:solidFill>
              </a:rPr>
              <a:t>Outreach and Training Materials</a:t>
            </a:r>
          </a:p>
        </p:txBody>
      </p:sp>
    </p:spTree>
    <p:extLst>
      <p:ext uri="{BB962C8B-B14F-4D97-AF65-F5344CB8AC3E}">
        <p14:creationId xmlns:p14="http://schemas.microsoft.com/office/powerpoint/2010/main" val="76728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452" y="1828800"/>
            <a:ext cx="7848600" cy="408609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CC31F-3CDF-48D2-AB33-158F44D91D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8240"/>
            <a:ext cx="6096000" cy="948559"/>
          </a:xfrm>
        </p:spPr>
        <p:txBody>
          <a:bodyPr anchor="t"/>
          <a:lstStyle/>
          <a:p>
            <a:pPr algn="l" eaLnBrk="1" hangingPunct="1"/>
            <a:r>
              <a:rPr lang="en-US" sz="2800" b="1" dirty="0">
                <a:solidFill>
                  <a:schemeClr val="bg1"/>
                </a:solidFill>
              </a:rPr>
              <a:t>NPDES eReporting Website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NPDES ID Lookup Tool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634483"/>
              </p:ext>
            </p:extLst>
          </p:nvPr>
        </p:nvGraphicFramePr>
        <p:xfrm>
          <a:off x="420747" y="1789657"/>
          <a:ext cx="6096001" cy="31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dirty="0"/>
                        <a:t>Enter NDPES ID: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VA0025143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2213102"/>
            <a:ext cx="2723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Results: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02102671"/>
              </p:ext>
            </p:extLst>
          </p:nvPr>
        </p:nvGraphicFramePr>
        <p:xfrm>
          <a:off x="342452" y="2764572"/>
          <a:ext cx="8554235" cy="2971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43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5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5410">
                <a:tc gridSpan="4">
                  <a:txBody>
                    <a:bodyPr/>
                    <a:lstStyle/>
                    <a:p>
                      <a:r>
                        <a:rPr lang="en-US" sz="1400" dirty="0"/>
                        <a:t>Facility Name: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="0" baseline="0" dirty="0"/>
                        <a:t>ARLINGTON COUNTY WATER POLLUTION CONTROL PLANT (VA0025143)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NPDES Program Report(s) Required to be Submitted</a:t>
                      </a:r>
                      <a:r>
                        <a:rPr lang="en-US" sz="1400" b="1" baseline="0" dirty="0"/>
                        <a:t> Electronically</a:t>
                      </a:r>
                      <a:endParaRPr lang="en-US" sz="1400" b="1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Regulatory</a:t>
                      </a:r>
                      <a:r>
                        <a:rPr lang="en-US" sz="1400" b="1" baseline="0" dirty="0"/>
                        <a:t> Authority</a:t>
                      </a:r>
                      <a:endParaRPr lang="en-US" sz="1400" b="1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eRule</a:t>
                      </a:r>
                      <a:r>
                        <a:rPr lang="en-US" sz="1400" b="1" baseline="0" dirty="0"/>
                        <a:t> Implementation Phase *</a:t>
                      </a:r>
                      <a:endParaRPr lang="en-US" sz="1400" b="1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Tool</a:t>
                      </a:r>
                      <a:r>
                        <a:rPr lang="en-US" sz="1400" b="1" baseline="0" dirty="0"/>
                        <a:t> or Method for Reporting</a:t>
                      </a:r>
                      <a:endParaRPr lang="en-US" sz="1400" b="1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Discharge Monitoring Reports [40 CFR 122.41(l)(4)]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Virginia DEQ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e-DMR</a:t>
                      </a:r>
                      <a:r>
                        <a:rPr lang="en-US" sz="1400" baseline="0" dirty="0"/>
                        <a:t> </a:t>
                      </a:r>
                    </a:p>
                    <a:p>
                      <a:pPr algn="ctr"/>
                      <a:r>
                        <a:rPr lang="en-US" sz="1400" baseline="0" dirty="0"/>
                        <a:t>&lt;link to VA website&gt;</a:t>
                      </a:r>
                      <a:endParaRPr lang="en-US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Sewage Sludge/Biosolids Annual Program Reports [40 CFR part 503]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U.S. EPA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EPA NeT</a:t>
                      </a:r>
                      <a:r>
                        <a:rPr lang="en-US" sz="1400" baseline="0" dirty="0"/>
                        <a:t> &lt;link to NeT&gt;</a:t>
                      </a:r>
                      <a:endParaRPr lang="en-US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Pretreatment Program Reports [40 CFR 403.12(</a:t>
                      </a:r>
                      <a:r>
                        <a:rPr lang="en-US" sz="1400" dirty="0" err="1"/>
                        <a:t>i</a:t>
                      </a:r>
                      <a:r>
                        <a:rPr lang="en-US" sz="1400" dirty="0"/>
                        <a:t>)]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Virginia DEQ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Sewer Overflow/Bypass Event Report [122.41(l)(4), (6), and (7) and 122.41(m)(3)]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Virginia DEQ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5248" y="1216967"/>
            <a:ext cx="3504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Mock 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5939855"/>
            <a:ext cx="8475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* Note:</a:t>
            </a:r>
            <a:r>
              <a:rPr lang="en-US" sz="1600" dirty="0"/>
              <a:t> The start dates for electronic reporting are 21 December 2016 (Phase 1) and 21 December 2020 (Phase 2)</a:t>
            </a:r>
          </a:p>
        </p:txBody>
      </p:sp>
    </p:spTree>
    <p:extLst>
      <p:ext uri="{BB962C8B-B14F-4D97-AF65-F5344CB8AC3E}">
        <p14:creationId xmlns:p14="http://schemas.microsoft.com/office/powerpoint/2010/main" val="39326650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NPDES Electronic Reporting Rul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Update on Initial Recipient Status&amp;quot;&quot;/&gt;&lt;property id=&quot;20307&quot; value=&quot;497&quot;/&gt;&lt;/object&gt;&lt;object type=&quot;3&quot; unique_id=&quot;10013&quot;&gt;&lt;property id=&quot;20148&quot; value=&quot;5&quot;/&gt;&lt;property id=&quot;20300&quot; value=&quot;Slide 7 - &amp;quot;Questions, Comments, Requests....&amp;quot;&quot;/&gt;&lt;property id=&quot;20307&quot; value=&quot;496&quot;/&gt;&lt;/object&gt;&lt;object type=&quot;3&quot; unique_id=&quot;10086&quot;&gt;&lt;property id=&quot;20148&quot; value=&quot;5&quot;/&gt;&lt;property id=&quot;20300&quot; value=&quot;Slide 3 - &amp;quot;Overview of Joint Development Process for Phase 2 Data Elements&amp;quot;&quot;/&gt;&lt;property id=&quot;20307&quot; value=&quot;498&quot;/&gt;&lt;/object&gt;&lt;object type=&quot;3&quot; unique_id=&quot;10087&quot;&gt;&lt;property id=&quot;20148&quot; value=&quot;5&quot;/&gt;&lt;property id=&quot;20300&quot; value=&quot;Slide 4 - &amp;quot;Overview of Joint Development Process for Phase 2 General Permit Forms&amp;quot;&quot;/&gt;&lt;property id=&quot;20307&quot; value=&quot;501&quot;/&gt;&lt;/object&gt;&lt;object type=&quot;3&quot; unique_id=&quot;10088&quot;&gt;&lt;property id=&quot;20148&quot; value=&quot;5&quot;/&gt;&lt;property id=&quot;20300&quot; value=&quot;Slide 5 - &amp;quot;Update on EPA-State Combined Sewer Overflow Workgroup&amp;quot;&quot;/&gt;&lt;property id=&quot;20307&quot; value=&quot;499&quot;/&gt;&lt;/object&gt;&lt;object type=&quot;3&quot; unique_id=&quot;10089&quot;&gt;&lt;property id=&quot;20148&quot; value=&quot;5&quot;/&gt;&lt;property id=&quot;20300&quot; value=&quot;Slide 6 - &amp;quot;Update on Federal Construction General Permit schedule&amp;quot;&quot;/&gt;&lt;property id=&quot;20307&quot; value=&quot;500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C11EF4FE1F8846973B8CBEDA70B271" ma:contentTypeVersion="24" ma:contentTypeDescription="Create a new document." ma:contentTypeScope="" ma:versionID="f004c22786b9a09591c6c33d3e73ca5f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19f70560-78ec-46d6-b484-1c942214d2fd" targetNamespace="http://schemas.microsoft.com/office/2006/metadata/properties" ma:root="true" ma:fieldsID="246ee75fd66f09eb59aca3136836ee19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19f70560-78ec-46d6-b484-1c942214d2f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  <xsd:element ref="ns5:Workgroup_x0028_s_x0029_" minOccurs="0"/>
                <xsd:element ref="ns5:LastSharedByUser" minOccurs="0"/>
                <xsd:element ref="ns5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46d1431c-6fbf-45e1-9604-7c78d9f48447}" ma:internalName="TaxCatchAllLabel" ma:readOnly="true" ma:showField="CatchAllDataLabel" ma:web="a8d5fe80-497e-4404-94de-67b81a7c05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46d1431c-6fbf-45e1-9604-7c78d9f48447}" ma:internalName="TaxCatchAll" ma:showField="CatchAllData" ma:web="a8d5fe80-497e-4404-94de-67b81a7c05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f70560-78ec-46d6-b484-1c942214d2fd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Workgroup_x0028_s_x0029_" ma:index="31" nillable="true" ma:displayName="Workgroup(s)" ma:description="Click all that apply." ma:internalName="Workgroup_x0028_s_x0029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PA Readiness"/>
                    <xsd:enumeration value="Tools Development"/>
                    <xsd:enumeration value="Systems Development"/>
                    <xsd:enumeration value="NNCR"/>
                    <xsd:enumeration value="Program Management"/>
                    <xsd:enumeration value="Public Access"/>
                    <xsd:enumeration value="State Readiness"/>
                    <xsd:enumeration value="Training &amp; Outreach"/>
                  </xsd:restriction>
                </xsd:simpleType>
              </xsd:element>
            </xsd:sequence>
          </xsd:extension>
        </xsd:complexContent>
      </xsd:complexType>
    </xsd:element>
    <xsd:element name="LastSharedByUser" ma:index="3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33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2016-10-17T04:00:00+00:00</Document_x0020_Creation_x0020_Date>
    <EPA_x0020_Office xmlns="4ffa91fb-a0ff-4ac5-b2db-65c790d184a4">OECA-OC-EPTDD-DSIMB-IOMMS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Nguyen, Jake</DisplayName>
        <AccountId>6068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  <Workgroup_x0028_s_x0029_ xmlns="19f70560-78ec-46d6-b484-1c942214d2fd">
      <Value>EPA Readiness</Value>
      <Value>Tools Development</Value>
      <Value>Systems Development</Value>
      <Value>Program Management</Value>
      <Value>State Readiness</Value>
      <Value>Training &amp; Outreach</Value>
    </Workgroup_x0028_s_x0029_>
    <SharedWithUsers xmlns="19f70560-78ec-46d6-b484-1c942214d2fd">
      <UserInfo>
        <DisplayName>Mirza, Sabah</DisplayName>
        <AccountId>8143</AccountId>
        <AccountType/>
      </UserInfo>
      <UserInfo>
        <DisplayName>Carioti, Joe</DisplayName>
        <AccountId>6241</AccountId>
        <AccountType/>
      </UserInfo>
      <UserInfo>
        <DisplayName>Hobus, Cindy</DisplayName>
        <AccountId>8553</AccountId>
        <AccountType/>
      </UserInfo>
      <UserInfo>
        <DisplayName>Nguyen, Jake</DisplayName>
        <AccountId>6068</AccountId>
        <AccountType/>
      </UserInfo>
    </SharedWithUsers>
    <LastSharedByUser xmlns="19f70560-78ec-46d6-b484-1c942214d2fd">swift.jason@epa.gov</LastSharedByUser>
    <LastSharedByTime xmlns="19f70560-78ec-46d6-b484-1c942214d2fd">2016-10-25T07:11:20+00:00</LastSharedByTime>
  </documentManagement>
</p:properties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haredContentType xmlns="Microsoft.SharePoint.Taxonomy.ContentTypeSync" SourceId="29f62856-1543-49d4-a736-4569d363f533" ContentTypeId="0x0101" PreviousValue="false"/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BC2CF0B-FEA1-4A03-B8CE-8DA36EBB9E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19f70560-78ec-46d6-b484-1c942214d2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0.xml><?xml version="1.0" encoding="utf-8"?>
<ds:datastoreItem xmlns:ds="http://schemas.openxmlformats.org/officeDocument/2006/customXml" ds:itemID="{AC8EE501-91B4-4016-88BC-8A9F5E6E1C6F}">
  <ds:schemaRefs>
    <ds:schemaRef ds:uri="http://schemas.microsoft.com/office/2006/documentManagement/types"/>
    <ds:schemaRef ds:uri="http://schemas.microsoft.com/sharepoint.v3"/>
    <ds:schemaRef ds:uri="19f70560-78ec-46d6-b484-1c942214d2fd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sharepoint/v3"/>
    <ds:schemaRef ds:uri="http://www.w3.org/XML/1998/namespace"/>
    <ds:schemaRef ds:uri="http://schemas.microsoft.com/sharepoint/v3/fields"/>
    <ds:schemaRef ds:uri="http://schemas.microsoft.com/office/infopath/2007/PartnerControls"/>
    <ds:schemaRef ds:uri="http://schemas.openxmlformats.org/package/2006/metadata/core-properties"/>
    <ds:schemaRef ds:uri="4ffa91fb-a0ff-4ac5-b2db-65c790d184a4"/>
  </ds:schemaRefs>
</ds:datastoreItem>
</file>

<file path=customXml/itemProps11.xml><?xml version="1.0" encoding="utf-8"?>
<ds:datastoreItem xmlns:ds="http://schemas.openxmlformats.org/officeDocument/2006/customXml" ds:itemID="{91959E4C-2E7E-401D-BF32-BF0F9D0CA516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AD8465B2-BF5C-458B-BDE1-CFE563C65753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B1057C07-3386-4DE7-9D83-91282D24273D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76E5DD5A-BBE3-4851-B14F-113C335D2751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CB9487C2-DF1C-436D-834F-5FC06666C6F5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A3881BE6-983F-4165-98B1-48AF5638BA8E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352CB6DD-492E-47B6-B72F-18FE7922C16C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BE80D03B-56EF-4F00-96FF-4822E8827777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A38346B5-6CFB-4BA3-9F05-1B503FFCEDD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9EC5FC5-305C-48BA-B520-A37FA69B1AFA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AEF0CD18-1FAE-4638-B1D7-233A77373A27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C34CDE10-F295-43D9-8E18-577D9C04079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057CA95-A97A-472F-A82C-2BEEF0E18A18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B8EA5F97-DB2F-45F8-8DB6-4AC2C119C663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CE4C2DA3-9412-454E-A33D-D705CEBD1701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DB2F2BC7-11D8-4915-9018-E10ED2E7F40C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10FEA5A7-9BC6-41B4-832B-848C610BAC85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9B73296D-AC13-43D1-8AEC-7F3363AC1F62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18931</TotalTime>
  <Words>556</Words>
  <Application>Microsoft Office PowerPoint</Application>
  <PresentationFormat>On-screen Show (4:3)</PresentationFormat>
  <Paragraphs>84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NPDES Electronic Reporting Rule</vt:lpstr>
      <vt:lpstr>NPDES eReporting Website</vt:lpstr>
      <vt:lpstr>PowerPoint Presentation</vt:lpstr>
      <vt:lpstr>NPDES eReporting Website NPDES ID Lookup Tool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NPDES eReporting website including training and NDPES ID lookup tool</dc:title>
  <dc:creator>Office 2004 Test Drive User</dc:creator>
  <cp:keywords/>
  <cp:lastModifiedBy>Johnston, Carey</cp:lastModifiedBy>
  <cp:revision>482</cp:revision>
  <cp:lastPrinted>2015-06-17T21:59:16Z</cp:lastPrinted>
  <dcterms:created xsi:type="dcterms:W3CDTF">2011-02-09T16:00:48Z</dcterms:created>
  <dcterms:modified xsi:type="dcterms:W3CDTF">2016-11-01T20:49:14Z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0x01010019C11EF4FE1F8846973B8CBEDA70B271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